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Proxima Nova"/>
      <p:regular r:id="rId17"/>
      <p:bold r:id="rId18"/>
      <p:italic r:id="rId19"/>
      <p:boldItalic r:id="rId20"/>
    </p:embeddedFont>
    <p:embeddedFont>
      <p:font typeface="DM Sans"/>
      <p:regular r:id="rId21"/>
      <p:bold r:id="rId22"/>
      <p:italic r:id="rId23"/>
      <p:boldItalic r:id="rId24"/>
    </p:embeddedFont>
    <p:embeddedFont>
      <p:font typeface="Merriweather"/>
      <p:regular r:id="rId25"/>
      <p:bold r:id="rId26"/>
      <p:italic r:id="rId27"/>
      <p:boldItalic r:id="rId28"/>
    </p:embeddedFont>
    <p:embeddedFont>
      <p:font typeface="Alfa Slab On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22" Type="http://schemas.openxmlformats.org/officeDocument/2006/relationships/font" Target="fonts/DMSans-bold.fntdata"/><Relationship Id="rId21" Type="http://schemas.openxmlformats.org/officeDocument/2006/relationships/font" Target="fonts/DMSans-regular.fntdata"/><Relationship Id="rId24" Type="http://schemas.openxmlformats.org/officeDocument/2006/relationships/font" Target="fonts/DMSans-boldItalic.fntdata"/><Relationship Id="rId23" Type="http://schemas.openxmlformats.org/officeDocument/2006/relationships/font" Target="fonts/DM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lfaSlabOn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19" Type="http://schemas.openxmlformats.org/officeDocument/2006/relationships/font" Target="fonts/ProximaNova-italic.fntdata"/><Relationship Id="rId18" Type="http://schemas.openxmlformats.org/officeDocument/2006/relationships/font" Target="fonts/ProximaNov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a428fd8502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a428fd850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Hello, SMG Labs would like to present </a:t>
            </a:r>
            <a:r>
              <a:rPr lang="en-US">
                <a:solidFill>
                  <a:schemeClr val="dk1"/>
                </a:solidFill>
              </a:rPr>
              <a:t>TRIDENT,</a:t>
            </a:r>
            <a:r>
              <a:rPr lang="en-US"/>
              <a:t> our innovative solution build on top of caribbean-accent trained ASR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428fd8502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a428fd8502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We can't stop the next storm. But we can make sure that when it comes—or when any emergency happens—every voice becomes a rescue mission. Help us make this innovation a reality soon, so that </a:t>
            </a:r>
            <a:r>
              <a:rPr lang="en-US"/>
              <a:t>n</a:t>
            </a:r>
            <a:r>
              <a:rPr lang="en-US"/>
              <a:t>o accent becomes an accident.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aca5cc0e7c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aca5cc0e7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Thank you.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9a36173cc7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9a36173cc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Just 2 months ago, Hurricane Melissa made landfall in Jamaica. The strongest storm to hit the island since records began in 1851. In Black River, St. Elizabeth—ground zero—a resident said: "Everyone is homeless right now."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a428fd8502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a428fd850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here's what the headlines didn't capture: the communication breakdown.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Less than half the island had working communications after the storm. Emergency dispatchers were overwhelmed.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there's another failure point that no one talks about: Under extreme stress, people stop code-switching. A professional who speaks Standard English at work will revert to deep, rapid Patois when their house is flooding.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Even if those overwhelmed dispatchers had AI to help, standard speech recognition hears that as background noise. The most vulnerable calls become invisible to the system. An accent becomes an accident.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a428fd8502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a428fd850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address this w</a:t>
            </a:r>
            <a:r>
              <a:rPr lang="en-US"/>
              <a:t>e built TRIDENT, an emergency routing system that considers the natural language and tone. </a:t>
            </a:r>
            <a:r>
              <a:rPr lang="en-US">
                <a:solidFill>
                  <a:schemeClr val="dk1"/>
                </a:solidFill>
              </a:rPr>
              <a:t>It works in 3 layers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9a36173cc7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9a36173cc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Layer one: We fine-tuned Whisper on Caribbean broadcast data, because without accurate transcription, everything else fails.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9a36173cc7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9a36173cc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Layer two: **Local NLP**. We pipe that transcript into a locally-hosted LLMand use it to extract structured, actionable logistics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9a36173cc7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9a36173cc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what happens when the ASR *can't* understand the words? That's layer three: **Bio-Acoustic Triage**. Recent science has confirmed that when people are in life-threatening danger, their speech patterns tend to change in predictable ways. This layer looks for those bio-markers that AI can hear even if it doesn't speak the language.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aca5cc0e7c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aca5cc0e7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core insight that inspired this design is that low AI confidence doesn’t have to be a bug, it could actually be a feature, enabling dispatchers to apply MOH approved ESI or START protocols to those who need them most.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a428fd8502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a428fd850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built this for hurricane response. But the architecture works for *any* emergency call center in the Caribbean.</a:t>
            </a:r>
            <a:br>
              <a:rPr lang="en-US"/>
            </a:br>
            <a:r>
              <a:rPr lang="en-US">
                <a:solidFill>
                  <a:schemeClr val="dk1"/>
                </a:solidFill>
              </a:rPr>
              <a:t>TRIDENT doesn't replace</a:t>
            </a:r>
            <a:r>
              <a:rPr lang="en-US"/>
              <a:t> established triage protocols, like Jamaica’s MOH uses ESI (routine) and START (mass casualty), it helps dispatchers apply them faster</a:t>
            </a:r>
            <a:endParaRPr/>
          </a:p>
          <a:p>
            <a:pPr indent="0" lvl="0" marL="0" rtl="0" algn="l">
              <a:spcBef>
                <a:spcPts val="0"/>
              </a:spcBef>
              <a:spcAft>
                <a:spcPts val="0"/>
              </a:spcAft>
              <a:buClr>
                <a:schemeClr val="dk1"/>
              </a:buClr>
              <a:buSzPts val="1100"/>
              <a:buFont typeface="Arial"/>
              <a:buNone/>
            </a:pPr>
            <a:r>
              <a:rPr lang="en-US">
                <a:solidFill>
                  <a:schemeClr val="dk1"/>
                </a:solidFill>
              </a:rPr>
              <a:t>Our system can run on a laptop in local shelters or a mobile command unit. No cloud. No API calls. No single point of failure. Can be deployed in local shelters or mobile command units.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By treating dialect variation as a feature rather than a bug, we ensure the most vulnerable populations are not left behind when disaster strikes.</a:t>
            </a:r>
            <a:br>
              <a:rPr lang="en-US">
                <a:solidFill>
                  <a:schemeClr val="dk1"/>
                </a:solidFill>
              </a:rPr>
            </a:br>
            <a:br>
              <a:rPr lang="en-US">
                <a:solidFill>
                  <a:schemeClr val="dk1"/>
                </a:solidFill>
              </a:rPr>
            </a:b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5704400" y="3668217"/>
            <a:ext cx="783300" cy="0"/>
          </a:xfrm>
          <a:prstGeom prst="straightConnector1">
            <a:avLst/>
          </a:prstGeom>
          <a:noFill/>
          <a:ln cap="flat" cmpd="sng" w="101600">
            <a:solidFill>
              <a:schemeClr val="dk1"/>
            </a:solidFill>
            <a:prstDash val="solid"/>
            <a:round/>
            <a:headEnd len="sm" w="sm" type="none"/>
            <a:tailEnd len="sm" w="sm" type="none"/>
          </a:ln>
        </p:spPr>
      </p:cxnSp>
      <p:sp>
        <p:nvSpPr>
          <p:cNvPr id="11" name="Google Shape;11;p2"/>
          <p:cNvSpPr txBox="1"/>
          <p:nvPr>
            <p:ph type="ctrTitle"/>
          </p:nvPr>
        </p:nvSpPr>
        <p:spPr>
          <a:xfrm>
            <a:off x="415600" y="794633"/>
            <a:ext cx="11360700" cy="26103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2" name="Google Shape;12;p2"/>
          <p:cNvSpPr txBox="1"/>
          <p:nvPr>
            <p:ph idx="1" type="subTitle"/>
          </p:nvPr>
        </p:nvSpPr>
        <p:spPr>
          <a:xfrm>
            <a:off x="415600" y="4221097"/>
            <a:ext cx="11360700" cy="978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3" name="Google Shape;13;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415600" y="1557233"/>
            <a:ext cx="11360700" cy="26400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dk1"/>
              </a:buClr>
              <a:buSzPts val="14700"/>
              <a:buNone/>
              <a:defRPr sz="14700">
                <a:solidFill>
                  <a:schemeClr val="dk1"/>
                </a:solidFill>
              </a:defRPr>
            </a:lvl1pPr>
            <a:lvl2pPr lvl="1" algn="ctr">
              <a:spcBef>
                <a:spcPts val="0"/>
              </a:spcBef>
              <a:spcAft>
                <a:spcPts val="0"/>
              </a:spcAft>
              <a:buClr>
                <a:schemeClr val="dk1"/>
              </a:buClr>
              <a:buSzPts val="14700"/>
              <a:buNone/>
              <a:defRPr sz="14700">
                <a:solidFill>
                  <a:schemeClr val="dk1"/>
                </a:solidFill>
              </a:defRPr>
            </a:lvl2pPr>
            <a:lvl3pPr lvl="2" algn="ctr">
              <a:spcBef>
                <a:spcPts val="0"/>
              </a:spcBef>
              <a:spcAft>
                <a:spcPts val="0"/>
              </a:spcAft>
              <a:buClr>
                <a:schemeClr val="dk1"/>
              </a:buClr>
              <a:buSzPts val="14700"/>
              <a:buNone/>
              <a:defRPr sz="14700">
                <a:solidFill>
                  <a:schemeClr val="dk1"/>
                </a:solidFill>
              </a:defRPr>
            </a:lvl3pPr>
            <a:lvl4pPr lvl="3" algn="ctr">
              <a:spcBef>
                <a:spcPts val="0"/>
              </a:spcBef>
              <a:spcAft>
                <a:spcPts val="0"/>
              </a:spcAft>
              <a:buClr>
                <a:schemeClr val="dk1"/>
              </a:buClr>
              <a:buSzPts val="14700"/>
              <a:buNone/>
              <a:defRPr sz="14700">
                <a:solidFill>
                  <a:schemeClr val="dk1"/>
                </a:solidFill>
              </a:defRPr>
            </a:lvl4pPr>
            <a:lvl5pPr lvl="4" algn="ctr">
              <a:spcBef>
                <a:spcPts val="0"/>
              </a:spcBef>
              <a:spcAft>
                <a:spcPts val="0"/>
              </a:spcAft>
              <a:buClr>
                <a:schemeClr val="dk1"/>
              </a:buClr>
              <a:buSzPts val="14700"/>
              <a:buNone/>
              <a:defRPr sz="14700">
                <a:solidFill>
                  <a:schemeClr val="dk1"/>
                </a:solidFill>
              </a:defRPr>
            </a:lvl5pPr>
            <a:lvl6pPr lvl="5" algn="ctr">
              <a:spcBef>
                <a:spcPts val="0"/>
              </a:spcBef>
              <a:spcAft>
                <a:spcPts val="0"/>
              </a:spcAft>
              <a:buClr>
                <a:schemeClr val="dk1"/>
              </a:buClr>
              <a:buSzPts val="14700"/>
              <a:buNone/>
              <a:defRPr sz="14700">
                <a:solidFill>
                  <a:schemeClr val="dk1"/>
                </a:solidFill>
              </a:defRPr>
            </a:lvl6pPr>
            <a:lvl7pPr lvl="6" algn="ctr">
              <a:spcBef>
                <a:spcPts val="0"/>
              </a:spcBef>
              <a:spcAft>
                <a:spcPts val="0"/>
              </a:spcAft>
              <a:buClr>
                <a:schemeClr val="dk1"/>
              </a:buClr>
              <a:buSzPts val="14700"/>
              <a:buNone/>
              <a:defRPr sz="14700">
                <a:solidFill>
                  <a:schemeClr val="dk1"/>
                </a:solidFill>
              </a:defRPr>
            </a:lvl7pPr>
            <a:lvl8pPr lvl="7" algn="ctr">
              <a:spcBef>
                <a:spcPts val="0"/>
              </a:spcBef>
              <a:spcAft>
                <a:spcPts val="0"/>
              </a:spcAft>
              <a:buClr>
                <a:schemeClr val="dk1"/>
              </a:buClr>
              <a:buSzPts val="14700"/>
              <a:buNone/>
              <a:defRPr sz="14700">
                <a:solidFill>
                  <a:schemeClr val="dk1"/>
                </a:solidFill>
              </a:defRPr>
            </a:lvl8pPr>
            <a:lvl9pPr lvl="8" algn="ctr">
              <a:spcBef>
                <a:spcPts val="0"/>
              </a:spcBef>
              <a:spcAft>
                <a:spcPts val="0"/>
              </a:spcAft>
              <a:buClr>
                <a:schemeClr val="dk1"/>
              </a:buClr>
              <a:buSzPts val="14700"/>
              <a:buNone/>
              <a:defRPr sz="14700">
                <a:solidFill>
                  <a:schemeClr val="dk1"/>
                </a:solidFill>
              </a:defRPr>
            </a:lvl9pPr>
          </a:lstStyle>
          <a:p>
            <a:r>
              <a:t>xx%</a:t>
            </a:r>
          </a:p>
        </p:txBody>
      </p:sp>
      <p:sp>
        <p:nvSpPr>
          <p:cNvPr id="48" name="Google Shape;48;p11"/>
          <p:cNvSpPr txBox="1"/>
          <p:nvPr>
            <p:ph idx="1" type="body"/>
          </p:nvPr>
        </p:nvSpPr>
        <p:spPr>
          <a:xfrm>
            <a:off x="415600" y="4299000"/>
            <a:ext cx="11360700" cy="14289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9" name="Google Shape;49;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 name="Shape 52"/>
        <p:cNvGrpSpPr/>
        <p:nvPr/>
      </p:nvGrpSpPr>
      <p:grpSpPr>
        <a:xfrm>
          <a:off x="0" y="0"/>
          <a:ext cx="0" cy="0"/>
          <a:chOff x="0" y="0"/>
          <a:chExt cx="0" cy="0"/>
        </a:xfrm>
      </p:grpSpPr>
      <p:sp>
        <p:nvSpPr>
          <p:cNvPr id="53" name="Google Shape;53;p13"/>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54" name="Google Shape;54;p13"/>
          <p:cNvSpPr/>
          <p:nvPr>
            <p:ph idx="2" type="pic"/>
          </p:nvPr>
        </p:nvSpPr>
        <p:spPr>
          <a:xfrm>
            <a:off x="1792288" y="612775"/>
            <a:ext cx="5486400" cy="4114800"/>
          </a:xfrm>
          <a:prstGeom prst="rect">
            <a:avLst/>
          </a:prstGeom>
          <a:noFill/>
          <a:ln>
            <a:noFill/>
          </a:ln>
        </p:spPr>
      </p:sp>
      <p:sp>
        <p:nvSpPr>
          <p:cNvPr id="55" name="Google Shape;55;p13"/>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1600"/>
              </a:spcBef>
              <a:spcAft>
                <a:spcPts val="0"/>
              </a:spcAft>
              <a:buClr>
                <a:schemeClr val="dk1"/>
              </a:buClr>
              <a:buSzPts val="1200"/>
              <a:buNone/>
              <a:defRPr sz="1200"/>
            </a:lvl2pPr>
            <a:lvl3pPr indent="-228600" lvl="2" marL="1371600" algn="l">
              <a:spcBef>
                <a:spcPts val="1600"/>
              </a:spcBef>
              <a:spcAft>
                <a:spcPts val="0"/>
              </a:spcAft>
              <a:buClr>
                <a:schemeClr val="dk1"/>
              </a:buClr>
              <a:buSzPts val="1000"/>
              <a:buNone/>
              <a:defRPr sz="1000"/>
            </a:lvl3pPr>
            <a:lvl4pPr indent="-228600" lvl="3" marL="1828800" algn="l">
              <a:spcBef>
                <a:spcPts val="1600"/>
              </a:spcBef>
              <a:spcAft>
                <a:spcPts val="0"/>
              </a:spcAft>
              <a:buClr>
                <a:schemeClr val="dk1"/>
              </a:buClr>
              <a:buSzPts val="900"/>
              <a:buNone/>
              <a:defRPr sz="900"/>
            </a:lvl4pPr>
            <a:lvl5pPr indent="-228600" lvl="4" marL="2286000" algn="l">
              <a:spcBef>
                <a:spcPts val="1600"/>
              </a:spcBef>
              <a:spcAft>
                <a:spcPts val="0"/>
              </a:spcAft>
              <a:buClr>
                <a:schemeClr val="dk1"/>
              </a:buClr>
              <a:buSzPts val="900"/>
              <a:buNone/>
              <a:defRPr sz="900"/>
            </a:lvl5pPr>
            <a:lvl6pPr indent="-228600" lvl="5" marL="2743200" algn="l">
              <a:spcBef>
                <a:spcPts val="1600"/>
              </a:spcBef>
              <a:spcAft>
                <a:spcPts val="0"/>
              </a:spcAft>
              <a:buClr>
                <a:schemeClr val="dk1"/>
              </a:buClr>
              <a:buSzPts val="900"/>
              <a:buNone/>
              <a:defRPr sz="900"/>
            </a:lvl6pPr>
            <a:lvl7pPr indent="-228600" lvl="6" marL="3200400" algn="l">
              <a:spcBef>
                <a:spcPts val="1600"/>
              </a:spcBef>
              <a:spcAft>
                <a:spcPts val="0"/>
              </a:spcAft>
              <a:buClr>
                <a:schemeClr val="dk1"/>
              </a:buClr>
              <a:buSzPts val="900"/>
              <a:buNone/>
              <a:defRPr sz="900"/>
            </a:lvl7pPr>
            <a:lvl8pPr indent="-228600" lvl="7" marL="3657600" algn="l">
              <a:spcBef>
                <a:spcPts val="1600"/>
              </a:spcBef>
              <a:spcAft>
                <a:spcPts val="0"/>
              </a:spcAft>
              <a:buClr>
                <a:schemeClr val="dk1"/>
              </a:buClr>
              <a:buSzPts val="900"/>
              <a:buNone/>
              <a:defRPr sz="900"/>
            </a:lvl8pPr>
            <a:lvl9pPr indent="-228600" lvl="8" marL="4114800" algn="l">
              <a:spcBef>
                <a:spcPts val="1600"/>
              </a:spcBef>
              <a:spcAft>
                <a:spcPts val="1600"/>
              </a:spcAft>
              <a:buClr>
                <a:schemeClr val="dk1"/>
              </a:buClr>
              <a:buSzPts val="900"/>
              <a:buNone/>
              <a:defRPr sz="900"/>
            </a:lvl9pPr>
          </a:lstStyle>
          <a:p/>
        </p:txBody>
      </p:sp>
      <p:sp>
        <p:nvSpPr>
          <p:cNvPr id="56" name="Google Shape;56;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415600" y="3307400"/>
            <a:ext cx="10819200" cy="32613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9100"/>
              <a:buNone/>
              <a:defRPr sz="9100">
                <a:solidFill>
                  <a:schemeClr val="lt1"/>
                </a:solidFill>
              </a:defRPr>
            </a:lvl1pPr>
            <a:lvl2pPr lvl="1">
              <a:spcBef>
                <a:spcPts val="0"/>
              </a:spcBef>
              <a:spcAft>
                <a:spcPts val="0"/>
              </a:spcAft>
              <a:buClr>
                <a:schemeClr val="lt1"/>
              </a:buClr>
              <a:buSzPts val="9100"/>
              <a:buNone/>
              <a:defRPr sz="9100">
                <a:solidFill>
                  <a:schemeClr val="lt1"/>
                </a:solidFill>
              </a:defRPr>
            </a:lvl2pPr>
            <a:lvl3pPr lvl="2">
              <a:spcBef>
                <a:spcPts val="0"/>
              </a:spcBef>
              <a:spcAft>
                <a:spcPts val="0"/>
              </a:spcAft>
              <a:buClr>
                <a:schemeClr val="lt1"/>
              </a:buClr>
              <a:buSzPts val="9100"/>
              <a:buNone/>
              <a:defRPr sz="9100">
                <a:solidFill>
                  <a:schemeClr val="lt1"/>
                </a:solidFill>
              </a:defRPr>
            </a:lvl3pPr>
            <a:lvl4pPr lvl="3">
              <a:spcBef>
                <a:spcPts val="0"/>
              </a:spcBef>
              <a:spcAft>
                <a:spcPts val="0"/>
              </a:spcAft>
              <a:buClr>
                <a:schemeClr val="lt1"/>
              </a:buClr>
              <a:buSzPts val="9100"/>
              <a:buNone/>
              <a:defRPr sz="9100">
                <a:solidFill>
                  <a:schemeClr val="lt1"/>
                </a:solidFill>
              </a:defRPr>
            </a:lvl4pPr>
            <a:lvl5pPr lvl="4">
              <a:spcBef>
                <a:spcPts val="0"/>
              </a:spcBef>
              <a:spcAft>
                <a:spcPts val="0"/>
              </a:spcAft>
              <a:buClr>
                <a:schemeClr val="lt1"/>
              </a:buClr>
              <a:buSzPts val="9100"/>
              <a:buNone/>
              <a:defRPr sz="9100">
                <a:solidFill>
                  <a:schemeClr val="lt1"/>
                </a:solidFill>
              </a:defRPr>
            </a:lvl5pPr>
            <a:lvl6pPr lvl="5">
              <a:spcBef>
                <a:spcPts val="0"/>
              </a:spcBef>
              <a:spcAft>
                <a:spcPts val="0"/>
              </a:spcAft>
              <a:buClr>
                <a:schemeClr val="lt1"/>
              </a:buClr>
              <a:buSzPts val="9100"/>
              <a:buNone/>
              <a:defRPr sz="9100">
                <a:solidFill>
                  <a:schemeClr val="lt1"/>
                </a:solidFill>
              </a:defRPr>
            </a:lvl6pPr>
            <a:lvl7pPr lvl="6">
              <a:spcBef>
                <a:spcPts val="0"/>
              </a:spcBef>
              <a:spcAft>
                <a:spcPts val="0"/>
              </a:spcAft>
              <a:buClr>
                <a:schemeClr val="lt1"/>
              </a:buClr>
              <a:buSzPts val="9100"/>
              <a:buNone/>
              <a:defRPr sz="9100">
                <a:solidFill>
                  <a:schemeClr val="lt1"/>
                </a:solidFill>
              </a:defRPr>
            </a:lvl7pPr>
            <a:lvl8pPr lvl="7">
              <a:spcBef>
                <a:spcPts val="0"/>
              </a:spcBef>
              <a:spcAft>
                <a:spcPts val="0"/>
              </a:spcAft>
              <a:buClr>
                <a:schemeClr val="lt1"/>
              </a:buClr>
              <a:buSzPts val="9100"/>
              <a:buNone/>
              <a:defRPr sz="9100">
                <a:solidFill>
                  <a:schemeClr val="lt1"/>
                </a:solidFill>
              </a:defRPr>
            </a:lvl8pPr>
            <a:lvl9pPr lvl="8">
              <a:spcBef>
                <a:spcPts val="0"/>
              </a:spcBef>
              <a:spcAft>
                <a:spcPts val="0"/>
              </a:spcAft>
              <a:buClr>
                <a:schemeClr val="lt1"/>
              </a:buClr>
              <a:buSzPts val="9100"/>
              <a:buNone/>
              <a:defRPr sz="9100">
                <a:solidFill>
                  <a:schemeClr val="lt1"/>
                </a:solidFill>
              </a:defRPr>
            </a:lvl9pPr>
          </a:lstStyle>
          <a:p/>
        </p:txBody>
      </p:sp>
      <p:sp>
        <p:nvSpPr>
          <p:cNvPr id="16" name="Google Shape;16;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9" name="Google Shape;19;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0" name="Google Shape;20;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3" name="Google Shape;23;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5" name="Google Shape;25;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8" name="Google Shape;28;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415600" y="8424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1" name="Google Shape;31;p7"/>
          <p:cNvSpPr txBox="1"/>
          <p:nvPr>
            <p:ph idx="1" type="body"/>
          </p:nvPr>
        </p:nvSpPr>
        <p:spPr>
          <a:xfrm>
            <a:off x="415600" y="1987833"/>
            <a:ext cx="3744000" cy="41040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 name="Google Shape;32;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653667" y="701800"/>
            <a:ext cx="75783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35" name="Google Shape;35;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6096000" y="1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8" name="Google Shape;38;p9"/>
          <p:cNvCxnSpPr/>
          <p:nvPr/>
        </p:nvCxnSpPr>
        <p:spPr>
          <a:xfrm>
            <a:off x="6706233" y="5994000"/>
            <a:ext cx="624300" cy="0"/>
          </a:xfrm>
          <a:prstGeom prst="straightConnector1">
            <a:avLst/>
          </a:prstGeom>
          <a:noFill/>
          <a:ln cap="flat" cmpd="sng" w="25400">
            <a:solidFill>
              <a:schemeClr val="lt1"/>
            </a:solidFill>
            <a:prstDash val="solid"/>
            <a:round/>
            <a:headEnd len="sm" w="sm" type="none"/>
            <a:tailEnd len="sm" w="sm" type="none"/>
          </a:ln>
        </p:spPr>
      </p:cxnSp>
      <p:sp>
        <p:nvSpPr>
          <p:cNvPr id="39" name="Google Shape;39;p9"/>
          <p:cNvSpPr txBox="1"/>
          <p:nvPr>
            <p:ph type="title"/>
          </p:nvPr>
        </p:nvSpPr>
        <p:spPr>
          <a:xfrm>
            <a:off x="354000" y="1834132"/>
            <a:ext cx="5393700" cy="2069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40" name="Google Shape;40;p9"/>
          <p:cNvSpPr txBox="1"/>
          <p:nvPr>
            <p:ph idx="1" type="subTitle"/>
          </p:nvPr>
        </p:nvSpPr>
        <p:spPr>
          <a:xfrm>
            <a:off x="354000" y="3974834"/>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1" name="Google Shape;41;p9"/>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42" name="Google Shape;42;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426000" y="5644967"/>
            <a:ext cx="7998300" cy="7983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Font typeface="Proxima Nova"/>
              <a:buChar char="●"/>
              <a:defRPr sz="2400">
                <a:solidFill>
                  <a:schemeClr val="dk2"/>
                </a:solidFill>
                <a:latin typeface="Proxima Nova"/>
                <a:ea typeface="Proxima Nova"/>
                <a:cs typeface="Proxima Nova"/>
                <a:sym typeface="Proxima Nova"/>
              </a:defRPr>
            </a:lvl1pPr>
            <a:lvl2pPr indent="-349250" lvl="1" marL="9144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2pPr>
            <a:lvl3pPr indent="-349250" lvl="2" marL="13716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3pPr>
            <a:lvl4pPr indent="-349250" lvl="3" marL="18288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4pPr>
            <a:lvl5pPr indent="-349250" lvl="4" marL="22860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5pPr>
            <a:lvl6pPr indent="-349250" lvl="5" marL="27432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6pPr>
            <a:lvl7pPr indent="-349250" lvl="6" marL="32004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7pPr>
            <a:lvl8pPr indent="-349250" lvl="7" marL="36576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8pPr>
            <a:lvl9pPr indent="-349250" lvl="8" marL="411480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Proxima Nova"/>
                <a:ea typeface="Proxima Nova"/>
                <a:cs typeface="Proxima Nova"/>
                <a:sym typeface="Proxima Nova"/>
              </a:defRPr>
            </a:lvl1pPr>
            <a:lvl2pPr lvl="1" algn="r">
              <a:buNone/>
              <a:defRPr sz="1300">
                <a:solidFill>
                  <a:schemeClr val="dk2"/>
                </a:solidFill>
                <a:latin typeface="Proxima Nova"/>
                <a:ea typeface="Proxima Nova"/>
                <a:cs typeface="Proxima Nova"/>
                <a:sym typeface="Proxima Nova"/>
              </a:defRPr>
            </a:lvl2pPr>
            <a:lvl3pPr lvl="2" algn="r">
              <a:buNone/>
              <a:defRPr sz="1300">
                <a:solidFill>
                  <a:schemeClr val="dk2"/>
                </a:solidFill>
                <a:latin typeface="Proxima Nova"/>
                <a:ea typeface="Proxima Nova"/>
                <a:cs typeface="Proxima Nova"/>
                <a:sym typeface="Proxima Nova"/>
              </a:defRPr>
            </a:lvl3pPr>
            <a:lvl4pPr lvl="3" algn="r">
              <a:buNone/>
              <a:defRPr sz="1300">
                <a:solidFill>
                  <a:schemeClr val="dk2"/>
                </a:solidFill>
                <a:latin typeface="Proxima Nova"/>
                <a:ea typeface="Proxima Nova"/>
                <a:cs typeface="Proxima Nova"/>
                <a:sym typeface="Proxima Nova"/>
              </a:defRPr>
            </a:lvl4pPr>
            <a:lvl5pPr lvl="4" algn="r">
              <a:buNone/>
              <a:defRPr sz="1300">
                <a:solidFill>
                  <a:schemeClr val="dk2"/>
                </a:solidFill>
                <a:latin typeface="Proxima Nova"/>
                <a:ea typeface="Proxima Nova"/>
                <a:cs typeface="Proxima Nova"/>
                <a:sym typeface="Proxima Nova"/>
              </a:defRPr>
            </a:lvl5pPr>
            <a:lvl6pPr lvl="5" algn="r">
              <a:buNone/>
              <a:defRPr sz="1300">
                <a:solidFill>
                  <a:schemeClr val="dk2"/>
                </a:solidFill>
                <a:latin typeface="Proxima Nova"/>
                <a:ea typeface="Proxima Nova"/>
                <a:cs typeface="Proxima Nova"/>
                <a:sym typeface="Proxima Nova"/>
              </a:defRPr>
            </a:lvl6pPr>
            <a:lvl7pPr lvl="6" algn="r">
              <a:buNone/>
              <a:defRPr sz="1300">
                <a:solidFill>
                  <a:schemeClr val="dk2"/>
                </a:solidFill>
                <a:latin typeface="Proxima Nova"/>
                <a:ea typeface="Proxima Nova"/>
                <a:cs typeface="Proxima Nova"/>
                <a:sym typeface="Proxima Nova"/>
              </a:defRPr>
            </a:lvl7pPr>
            <a:lvl8pPr lvl="7" algn="r">
              <a:buNone/>
              <a:defRPr sz="1300">
                <a:solidFill>
                  <a:schemeClr val="dk2"/>
                </a:solidFill>
                <a:latin typeface="Proxima Nova"/>
                <a:ea typeface="Proxima Nova"/>
                <a:cs typeface="Proxima Nova"/>
                <a:sym typeface="Proxima Nova"/>
              </a:defRPr>
            </a:lvl8pPr>
            <a:lvl9pPr lvl="8" algn="r">
              <a:buNone/>
              <a:defRPr sz="13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mt="9000"/>
          </a:blip>
          <a:srcRect b="12378" l="27261" r="31256" t="23519"/>
          <a:stretch/>
        </p:blipFill>
        <p:spPr>
          <a:xfrm>
            <a:off x="-932501" y="-1643401"/>
            <a:ext cx="11360700" cy="9669872"/>
          </a:xfrm>
          <a:prstGeom prst="rect">
            <a:avLst/>
          </a:prstGeom>
          <a:noFill/>
          <a:ln>
            <a:noFill/>
          </a:ln>
        </p:spPr>
      </p:pic>
      <p:sp>
        <p:nvSpPr>
          <p:cNvPr id="64" name="Google Shape;64;p14"/>
          <p:cNvSpPr txBox="1"/>
          <p:nvPr>
            <p:ph type="ctrTitle"/>
          </p:nvPr>
        </p:nvSpPr>
        <p:spPr>
          <a:xfrm>
            <a:off x="415600" y="794633"/>
            <a:ext cx="11360700" cy="26103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n-US"/>
              <a:t>TRIDENT</a:t>
            </a:r>
            <a:endParaRPr/>
          </a:p>
        </p:txBody>
      </p:sp>
      <p:sp>
        <p:nvSpPr>
          <p:cNvPr id="65" name="Google Shape;65;p14"/>
          <p:cNvSpPr txBox="1"/>
          <p:nvPr>
            <p:ph idx="1" type="subTitle"/>
          </p:nvPr>
        </p:nvSpPr>
        <p:spPr>
          <a:xfrm>
            <a:off x="415600" y="4221097"/>
            <a:ext cx="11360700" cy="9780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a:t>No accent becomes an accident</a:t>
            </a:r>
            <a:endParaRPr/>
          </a:p>
        </p:txBody>
      </p:sp>
      <p:pic>
        <p:nvPicPr>
          <p:cNvPr id="66" name="Google Shape;66;p14" title="smg_labs_logo.png"/>
          <p:cNvPicPr preferRelativeResize="0"/>
          <p:nvPr/>
        </p:nvPicPr>
        <p:blipFill rotWithShape="1">
          <a:blip r:embed="rId4">
            <a:alphaModFix/>
          </a:blip>
          <a:srcRect b="23637" l="9078" r="53652" t="24227"/>
          <a:stretch/>
        </p:blipFill>
        <p:spPr>
          <a:xfrm>
            <a:off x="5434250" y="5199100"/>
            <a:ext cx="1323402" cy="978001"/>
          </a:xfrm>
          <a:prstGeom prst="rect">
            <a:avLst/>
          </a:prstGeom>
          <a:noFill/>
          <a:ln>
            <a:noFill/>
          </a:ln>
        </p:spPr>
      </p:pic>
      <p:pic>
        <p:nvPicPr>
          <p:cNvPr id="67" name="Google Shape;67;p14"/>
          <p:cNvPicPr preferRelativeResize="0"/>
          <p:nvPr/>
        </p:nvPicPr>
        <p:blipFill rotWithShape="1">
          <a:blip r:embed="rId5">
            <a:alphaModFix/>
          </a:blip>
          <a:srcRect b="12378" l="27261" r="31256" t="23519"/>
          <a:stretch/>
        </p:blipFill>
        <p:spPr>
          <a:xfrm>
            <a:off x="4921600" y="0"/>
            <a:ext cx="2348800" cy="1999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653667" y="701800"/>
            <a:ext cx="7578300" cy="54543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a:t>No accent becomes an accident</a:t>
            </a:r>
            <a:endParaRPr/>
          </a:p>
        </p:txBody>
      </p:sp>
      <p:pic>
        <p:nvPicPr>
          <p:cNvPr id="151" name="Google Shape;151;p23"/>
          <p:cNvPicPr preferRelativeResize="0"/>
          <p:nvPr/>
        </p:nvPicPr>
        <p:blipFill rotWithShape="1">
          <a:blip r:embed="rId3">
            <a:alphaModFix/>
          </a:blip>
          <a:srcRect b="12378" l="27261" r="31256" t="23519"/>
          <a:stretch/>
        </p:blipFill>
        <p:spPr>
          <a:xfrm>
            <a:off x="6800350" y="1108031"/>
            <a:ext cx="5453574" cy="46419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title="smg_labs_logo.png"/>
          <p:cNvPicPr preferRelativeResize="0"/>
          <p:nvPr/>
        </p:nvPicPr>
        <p:blipFill rotWithShape="1">
          <a:blip r:embed="rId3">
            <a:alphaModFix/>
          </a:blip>
          <a:srcRect b="23637" l="9078" r="53652" t="24227"/>
          <a:stretch/>
        </p:blipFill>
        <p:spPr>
          <a:xfrm>
            <a:off x="1455999" y="1"/>
            <a:ext cx="928001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rotWithShape="1">
          <a:blip r:embed="rId3">
            <a:alphaModFix/>
          </a:blip>
          <a:srcRect b="50000" l="0" r="0" t="0"/>
          <a:stretch/>
        </p:blipFill>
        <p:spPr>
          <a:xfrm>
            <a:off x="2260275" y="284338"/>
            <a:ext cx="9433950" cy="6289325"/>
          </a:xfrm>
          <a:prstGeom prst="rect">
            <a:avLst/>
          </a:prstGeom>
          <a:noFill/>
          <a:ln>
            <a:noFill/>
          </a:ln>
        </p:spPr>
      </p:pic>
      <p:pic>
        <p:nvPicPr>
          <p:cNvPr id="73" name="Google Shape;73;p15"/>
          <p:cNvPicPr preferRelativeResize="0"/>
          <p:nvPr/>
        </p:nvPicPr>
        <p:blipFill rotWithShape="1">
          <a:blip r:embed="rId3">
            <a:alphaModFix/>
          </a:blip>
          <a:srcRect b="0" l="0" r="0" t="50000"/>
          <a:stretch/>
        </p:blipFill>
        <p:spPr>
          <a:xfrm>
            <a:off x="2260325" y="284350"/>
            <a:ext cx="9433901" cy="6289298"/>
          </a:xfrm>
          <a:prstGeom prst="rect">
            <a:avLst/>
          </a:prstGeom>
          <a:noFill/>
          <a:ln>
            <a:noFill/>
          </a:ln>
        </p:spPr>
      </p:pic>
      <p:sp>
        <p:nvSpPr>
          <p:cNvPr id="74" name="Google Shape;74;p15"/>
          <p:cNvSpPr txBox="1"/>
          <p:nvPr/>
        </p:nvSpPr>
        <p:spPr>
          <a:xfrm>
            <a:off x="125" y="3090450"/>
            <a:ext cx="2260200" cy="6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BEFORE</a:t>
            </a:r>
            <a:endParaRPr b="1" sz="3200">
              <a:solidFill>
                <a:schemeClr val="dk1"/>
              </a:solidFill>
              <a:latin typeface="Calibri"/>
              <a:ea typeface="Calibri"/>
              <a:cs typeface="Calibri"/>
              <a:sym typeface="Calibri"/>
            </a:endParaRPr>
          </a:p>
        </p:txBody>
      </p:sp>
      <p:sp>
        <p:nvSpPr>
          <p:cNvPr id="75" name="Google Shape;75;p15"/>
          <p:cNvSpPr txBox="1"/>
          <p:nvPr/>
        </p:nvSpPr>
        <p:spPr>
          <a:xfrm>
            <a:off x="125" y="3090450"/>
            <a:ext cx="2260200" cy="6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AFTER</a:t>
            </a:r>
            <a:endParaRPr b="1" sz="3200">
              <a:solidFill>
                <a:schemeClr val="dk1"/>
              </a:solidFill>
              <a:latin typeface="Calibri"/>
              <a:ea typeface="Calibri"/>
              <a:cs typeface="Calibri"/>
              <a:sym typeface="Calibri"/>
            </a:endParaRPr>
          </a:p>
        </p:txBody>
      </p:sp>
      <p:pic>
        <p:nvPicPr>
          <p:cNvPr id="76" name="Google Shape;76;p15"/>
          <p:cNvPicPr preferRelativeResize="0"/>
          <p:nvPr/>
        </p:nvPicPr>
        <p:blipFill rotWithShape="1">
          <a:blip r:embed="rId4">
            <a:alphaModFix/>
          </a:blip>
          <a:srcRect b="12378" l="27261" r="31256" t="23519"/>
          <a:stretch/>
        </p:blipFill>
        <p:spPr>
          <a:xfrm>
            <a:off x="11605140" y="6417573"/>
            <a:ext cx="517425" cy="440425"/>
          </a:xfrm>
          <a:prstGeom prst="rect">
            <a:avLst/>
          </a:prstGeom>
          <a:noFill/>
          <a:ln>
            <a:noFill/>
          </a:ln>
        </p:spPr>
      </p:pic>
      <p:sp>
        <p:nvSpPr>
          <p:cNvPr id="77" name="Google Shape;77;p15"/>
          <p:cNvSpPr txBox="1"/>
          <p:nvPr/>
        </p:nvSpPr>
        <p:spPr>
          <a:xfrm>
            <a:off x="0" y="284350"/>
            <a:ext cx="2260200" cy="16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dk1"/>
                </a:solidFill>
                <a:latin typeface="Calibri"/>
                <a:ea typeface="Calibri"/>
                <a:cs typeface="Calibri"/>
                <a:sym typeface="Calibri"/>
              </a:rPr>
              <a:t>Hurricane Melissa </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rPr b="1" lang="en-US" sz="3200">
                <a:solidFill>
                  <a:schemeClr val="dk1"/>
                </a:solidFill>
                <a:latin typeface="Calibri"/>
                <a:ea typeface="Calibri"/>
                <a:cs typeface="Calibri"/>
                <a:sym typeface="Calibri"/>
              </a:rPr>
              <a:t>2025</a:t>
            </a:r>
            <a:endParaRPr b="1" sz="32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i want a visual comparison of clear communication and stressed communication. maybe using soundwaves?" id="82" name="Google Shape;82;p16"/>
          <p:cNvPicPr preferRelativeResize="0"/>
          <p:nvPr/>
        </p:nvPicPr>
        <p:blipFill>
          <a:blip r:embed="rId3">
            <a:alphaModFix/>
          </a:blip>
          <a:stretch>
            <a:fillRect/>
          </a:stretch>
        </p:blipFill>
        <p:spPr>
          <a:xfrm>
            <a:off x="0" y="26581"/>
            <a:ext cx="12191409" cy="68045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415600" y="3307400"/>
            <a:ext cx="10819200" cy="32613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solidFill>
                  <a:srgbClr val="F97316"/>
                </a:solidFill>
              </a:rPr>
              <a:t>TRIDENT</a:t>
            </a:r>
            <a:endParaRPr>
              <a:solidFill>
                <a:srgbClr val="F97316"/>
              </a:solidFill>
            </a:endParaRPr>
          </a:p>
        </p:txBody>
      </p:sp>
      <p:pic>
        <p:nvPicPr>
          <p:cNvPr id="88" name="Google Shape;88;p17"/>
          <p:cNvPicPr preferRelativeResize="0"/>
          <p:nvPr/>
        </p:nvPicPr>
        <p:blipFill rotWithShape="1">
          <a:blip r:embed="rId3">
            <a:alphaModFix/>
          </a:blip>
          <a:srcRect b="12378" l="27261" r="31256" t="23519"/>
          <a:stretch/>
        </p:blipFill>
        <p:spPr>
          <a:xfrm>
            <a:off x="4153150" y="0"/>
            <a:ext cx="3885701" cy="3307400"/>
          </a:xfrm>
          <a:prstGeom prst="rect">
            <a:avLst/>
          </a:prstGeom>
          <a:noFill/>
          <a:ln>
            <a:noFill/>
          </a:ln>
        </p:spPr>
      </p:pic>
      <p:sp>
        <p:nvSpPr>
          <p:cNvPr id="89" name="Google Shape;89;p17"/>
          <p:cNvSpPr txBox="1"/>
          <p:nvPr/>
        </p:nvSpPr>
        <p:spPr>
          <a:xfrm>
            <a:off x="415600" y="4106450"/>
            <a:ext cx="10819200" cy="11205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59952"/>
              </a:lnSpc>
              <a:spcBef>
                <a:spcPts val="0"/>
              </a:spcBef>
              <a:spcAft>
                <a:spcPts val="0"/>
              </a:spcAft>
              <a:buNone/>
            </a:pPr>
            <a:r>
              <a:rPr b="1" lang="en-US" sz="2800">
                <a:solidFill>
                  <a:srgbClr val="F97316"/>
                </a:solidFill>
                <a:latin typeface="DM Sans"/>
                <a:ea typeface="DM Sans"/>
                <a:cs typeface="DM Sans"/>
                <a:sym typeface="DM Sans"/>
              </a:rPr>
              <a:t>T</a:t>
            </a:r>
            <a:r>
              <a:rPr b="1" lang="en-US" sz="2800">
                <a:solidFill>
                  <a:schemeClr val="lt1"/>
                </a:solidFill>
                <a:latin typeface="DM Sans"/>
                <a:ea typeface="DM Sans"/>
                <a:cs typeface="DM Sans"/>
                <a:sym typeface="DM Sans"/>
              </a:rPr>
              <a:t>ranscription and </a:t>
            </a:r>
            <a:r>
              <a:rPr b="1" lang="en-US" sz="2800">
                <a:solidFill>
                  <a:srgbClr val="F97316"/>
                </a:solidFill>
                <a:latin typeface="DM Sans"/>
                <a:ea typeface="DM Sans"/>
                <a:cs typeface="DM Sans"/>
                <a:sym typeface="DM Sans"/>
              </a:rPr>
              <a:t>R</a:t>
            </a:r>
            <a:r>
              <a:rPr b="1" lang="en-US" sz="2800">
                <a:solidFill>
                  <a:schemeClr val="lt1"/>
                </a:solidFill>
                <a:latin typeface="DM Sans"/>
                <a:ea typeface="DM Sans"/>
                <a:cs typeface="DM Sans"/>
                <a:sym typeface="DM Sans"/>
              </a:rPr>
              <a:t>outing </a:t>
            </a:r>
            <a:r>
              <a:rPr b="1" lang="en-US" sz="2800">
                <a:solidFill>
                  <a:srgbClr val="F97316"/>
                </a:solidFill>
                <a:latin typeface="DM Sans"/>
                <a:ea typeface="DM Sans"/>
                <a:cs typeface="DM Sans"/>
                <a:sym typeface="DM Sans"/>
              </a:rPr>
              <a:t>I</a:t>
            </a:r>
            <a:r>
              <a:rPr b="1" lang="en-US" sz="2800">
                <a:solidFill>
                  <a:schemeClr val="lt1"/>
                </a:solidFill>
                <a:latin typeface="DM Sans"/>
                <a:ea typeface="DM Sans"/>
                <a:cs typeface="DM Sans"/>
                <a:sym typeface="DM Sans"/>
              </a:rPr>
              <a:t>ntelligence for </a:t>
            </a:r>
            <a:r>
              <a:rPr b="1" lang="en-US" sz="2800">
                <a:solidFill>
                  <a:srgbClr val="F97316"/>
                </a:solidFill>
                <a:latin typeface="DM Sans"/>
                <a:ea typeface="DM Sans"/>
                <a:cs typeface="DM Sans"/>
                <a:sym typeface="DM Sans"/>
              </a:rPr>
              <a:t>D</a:t>
            </a:r>
            <a:r>
              <a:rPr b="1" lang="en-US" sz="2800">
                <a:solidFill>
                  <a:schemeClr val="lt1"/>
                </a:solidFill>
                <a:latin typeface="DM Sans"/>
                <a:ea typeface="DM Sans"/>
                <a:cs typeface="DM Sans"/>
                <a:sym typeface="DM Sans"/>
              </a:rPr>
              <a:t>ispatcher-</a:t>
            </a:r>
            <a:r>
              <a:rPr b="1" lang="en-US" sz="2800">
                <a:solidFill>
                  <a:srgbClr val="F97316"/>
                </a:solidFill>
                <a:latin typeface="DM Sans"/>
                <a:ea typeface="DM Sans"/>
                <a:cs typeface="DM Sans"/>
                <a:sym typeface="DM Sans"/>
              </a:rPr>
              <a:t>E</a:t>
            </a:r>
            <a:r>
              <a:rPr b="1" lang="en-US" sz="2800">
                <a:solidFill>
                  <a:schemeClr val="lt1"/>
                </a:solidFill>
                <a:latin typeface="DM Sans"/>
                <a:ea typeface="DM Sans"/>
                <a:cs typeface="DM Sans"/>
                <a:sym typeface="DM Sans"/>
              </a:rPr>
              <a:t>mpowered </a:t>
            </a:r>
            <a:r>
              <a:rPr b="1" lang="en-US" sz="2800">
                <a:solidFill>
                  <a:srgbClr val="F97316"/>
                </a:solidFill>
                <a:latin typeface="DM Sans"/>
                <a:ea typeface="DM Sans"/>
                <a:cs typeface="DM Sans"/>
                <a:sym typeface="DM Sans"/>
              </a:rPr>
              <a:t>N</a:t>
            </a:r>
            <a:r>
              <a:rPr b="1" lang="en-US" sz="2800">
                <a:solidFill>
                  <a:schemeClr val="lt1"/>
                </a:solidFill>
                <a:latin typeface="DM Sans"/>
                <a:ea typeface="DM Sans"/>
                <a:cs typeface="DM Sans"/>
                <a:sym typeface="DM Sans"/>
              </a:rPr>
              <a:t>ational </a:t>
            </a:r>
            <a:r>
              <a:rPr b="1" lang="en-US" sz="2800">
                <a:solidFill>
                  <a:srgbClr val="F97316"/>
                </a:solidFill>
                <a:latin typeface="DM Sans"/>
                <a:ea typeface="DM Sans"/>
                <a:cs typeface="DM Sans"/>
                <a:sym typeface="DM Sans"/>
              </a:rPr>
              <a:t>T</a:t>
            </a:r>
            <a:r>
              <a:rPr b="1" lang="en-US" sz="2800">
                <a:solidFill>
                  <a:schemeClr val="lt1"/>
                </a:solidFill>
                <a:latin typeface="DM Sans"/>
                <a:ea typeface="DM Sans"/>
                <a:cs typeface="DM Sans"/>
                <a:sym typeface="DM Sans"/>
              </a:rPr>
              <a:t>riage</a:t>
            </a:r>
            <a:endParaRPr b="1" sz="2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title="Screenshot 2025-11-30 at 8.42.43.png"/>
          <p:cNvPicPr preferRelativeResize="0"/>
          <p:nvPr/>
        </p:nvPicPr>
        <p:blipFill rotWithShape="1">
          <a:blip r:embed="rId3">
            <a:alphaModFix/>
          </a:blip>
          <a:srcRect b="0" l="0" r="0" t="23359"/>
          <a:stretch/>
        </p:blipFill>
        <p:spPr>
          <a:xfrm>
            <a:off x="2870100" y="1141787"/>
            <a:ext cx="9190702" cy="4574425"/>
          </a:xfrm>
          <a:prstGeom prst="rect">
            <a:avLst/>
          </a:prstGeom>
          <a:noFill/>
          <a:ln>
            <a:noFill/>
          </a:ln>
        </p:spPr>
      </p:pic>
      <p:pic>
        <p:nvPicPr>
          <p:cNvPr descr="image.png" id="95" name="Google Shape;95;p18"/>
          <p:cNvPicPr preferRelativeResize="0"/>
          <p:nvPr/>
        </p:nvPicPr>
        <p:blipFill rotWithShape="1">
          <a:blip r:embed="rId4">
            <a:alphaModFix/>
          </a:blip>
          <a:srcRect b="0" l="0" r="0" t="0"/>
          <a:stretch/>
        </p:blipFill>
        <p:spPr>
          <a:xfrm>
            <a:off x="1054000" y="1603212"/>
            <a:ext cx="762000" cy="762000"/>
          </a:xfrm>
          <a:prstGeom prst="rect">
            <a:avLst/>
          </a:prstGeom>
          <a:noFill/>
          <a:ln>
            <a:noFill/>
          </a:ln>
        </p:spPr>
      </p:pic>
      <p:sp>
        <p:nvSpPr>
          <p:cNvPr id="96" name="Google Shape;96;p18"/>
          <p:cNvSpPr txBox="1"/>
          <p:nvPr/>
        </p:nvSpPr>
        <p:spPr>
          <a:xfrm>
            <a:off x="569892" y="2870037"/>
            <a:ext cx="1730100" cy="323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2100" u="none" cap="none" strike="noStrike">
                <a:solidFill>
                  <a:schemeClr val="dk1"/>
                </a:solidFill>
                <a:latin typeface="Merriweather"/>
                <a:ea typeface="Merriweather"/>
                <a:cs typeface="Merriweather"/>
                <a:sym typeface="Merriweather"/>
              </a:rPr>
              <a:t>1. Tuned ASR</a:t>
            </a:r>
            <a:endParaRPr b="1">
              <a:solidFill>
                <a:schemeClr val="dk1"/>
              </a:solidFill>
            </a:endParaRPr>
          </a:p>
        </p:txBody>
      </p:sp>
      <p:sp>
        <p:nvSpPr>
          <p:cNvPr id="97" name="Google Shape;97;p18"/>
          <p:cNvSpPr txBox="1"/>
          <p:nvPr/>
        </p:nvSpPr>
        <p:spPr>
          <a:xfrm>
            <a:off x="0" y="3546297"/>
            <a:ext cx="2870100" cy="17085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i="0" lang="en-US" sz="1500" u="none" cap="none" strike="noStrike">
                <a:solidFill>
                  <a:schemeClr val="dk1"/>
                </a:solidFill>
                <a:latin typeface="DM Sans"/>
                <a:ea typeface="DM Sans"/>
                <a:cs typeface="DM Sans"/>
                <a:sym typeface="DM Sans"/>
              </a:rPr>
              <a:t>Speech recognition specifically fine-tuned on Caribbean broadcast data to handle regional accents better than standard models.</a:t>
            </a:r>
            <a:endParaRPr b="1">
              <a:solidFill>
                <a:schemeClr val="dk1"/>
              </a:solidFill>
            </a:endParaRPr>
          </a:p>
        </p:txBody>
      </p:sp>
      <p:sp>
        <p:nvSpPr>
          <p:cNvPr id="98" name="Google Shape;98;p18"/>
          <p:cNvSpPr/>
          <p:nvPr/>
        </p:nvSpPr>
        <p:spPr>
          <a:xfrm>
            <a:off x="7552825" y="2970200"/>
            <a:ext cx="2248800" cy="2220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descr="image.png" id="99" name="Google Shape;99;p18"/>
          <p:cNvPicPr preferRelativeResize="0"/>
          <p:nvPr/>
        </p:nvPicPr>
        <p:blipFill rotWithShape="1">
          <a:blip r:embed="rId5">
            <a:alphaModFix/>
          </a:blip>
          <a:srcRect b="0" l="0" r="0" t="0"/>
          <a:stretch/>
        </p:blipFill>
        <p:spPr>
          <a:xfrm>
            <a:off x="1206350" y="1755612"/>
            <a:ext cx="457200" cy="457200"/>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000"/>
                                        <p:tgtEl>
                                          <p:spTgt spid="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image.png" id="104" name="Google Shape;104;p19"/>
          <p:cNvPicPr preferRelativeResize="0"/>
          <p:nvPr/>
        </p:nvPicPr>
        <p:blipFill rotWithShape="1">
          <a:blip r:embed="rId3">
            <a:alphaModFix/>
          </a:blip>
          <a:srcRect b="0" l="0" r="0" t="0"/>
          <a:stretch/>
        </p:blipFill>
        <p:spPr>
          <a:xfrm>
            <a:off x="1054000" y="1711662"/>
            <a:ext cx="762000" cy="762000"/>
          </a:xfrm>
          <a:prstGeom prst="rect">
            <a:avLst/>
          </a:prstGeom>
          <a:noFill/>
          <a:ln>
            <a:noFill/>
          </a:ln>
        </p:spPr>
      </p:pic>
      <p:pic>
        <p:nvPicPr>
          <p:cNvPr id="105" name="Google Shape;105;p19" title="Screenshot 2025-11-30 at 8.42.43.png"/>
          <p:cNvPicPr preferRelativeResize="0"/>
          <p:nvPr/>
        </p:nvPicPr>
        <p:blipFill rotWithShape="1">
          <a:blip r:embed="rId4">
            <a:alphaModFix/>
          </a:blip>
          <a:srcRect b="0" l="0" r="0" t="23359"/>
          <a:stretch/>
        </p:blipFill>
        <p:spPr>
          <a:xfrm>
            <a:off x="2870100" y="1141787"/>
            <a:ext cx="9190702" cy="4574425"/>
          </a:xfrm>
          <a:prstGeom prst="rect">
            <a:avLst/>
          </a:prstGeom>
          <a:noFill/>
          <a:ln>
            <a:noFill/>
          </a:ln>
        </p:spPr>
      </p:pic>
      <p:sp>
        <p:nvSpPr>
          <p:cNvPr id="106" name="Google Shape;106;p19"/>
          <p:cNvSpPr txBox="1"/>
          <p:nvPr/>
        </p:nvSpPr>
        <p:spPr>
          <a:xfrm>
            <a:off x="609898" y="2978487"/>
            <a:ext cx="1650300" cy="323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2100" u="none" cap="none" strike="noStrike">
                <a:solidFill>
                  <a:schemeClr val="dk1"/>
                </a:solidFill>
                <a:latin typeface="Merriweather"/>
                <a:ea typeface="Merriweather"/>
                <a:cs typeface="Merriweather"/>
                <a:sym typeface="Merriweather"/>
              </a:rPr>
              <a:t>2. Local NLP</a:t>
            </a:r>
            <a:endParaRPr b="1">
              <a:solidFill>
                <a:schemeClr val="dk1"/>
              </a:solidFill>
            </a:endParaRPr>
          </a:p>
        </p:txBody>
      </p:sp>
      <p:sp>
        <p:nvSpPr>
          <p:cNvPr id="107" name="Google Shape;107;p19"/>
          <p:cNvSpPr txBox="1"/>
          <p:nvPr/>
        </p:nvSpPr>
        <p:spPr>
          <a:xfrm>
            <a:off x="0" y="3654762"/>
            <a:ext cx="2870100" cy="13392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500" u="none" cap="none" strike="noStrike">
                <a:solidFill>
                  <a:schemeClr val="dk1"/>
                </a:solidFill>
                <a:latin typeface="DM Sans"/>
                <a:ea typeface="DM Sans"/>
                <a:cs typeface="DM Sans"/>
                <a:sym typeface="DM Sans"/>
              </a:rPr>
              <a:t>An offline Language Model (Llama 3) that extracts key entities: </a:t>
            </a:r>
            <a:r>
              <a:rPr b="1" i="0" lang="en-US" sz="1500" u="none" cap="none" strike="noStrike">
                <a:solidFill>
                  <a:schemeClr val="dk1"/>
                </a:solidFill>
                <a:latin typeface="DM Sans"/>
                <a:ea typeface="DM Sans"/>
                <a:cs typeface="DM Sans"/>
                <a:sym typeface="DM Sans"/>
              </a:rPr>
              <a:t>Location</a:t>
            </a:r>
            <a:r>
              <a:rPr b="0" i="0" lang="en-US" sz="1500" u="none" cap="none" strike="noStrike">
                <a:solidFill>
                  <a:schemeClr val="dk1"/>
                </a:solidFill>
                <a:latin typeface="DM Sans"/>
                <a:ea typeface="DM Sans"/>
                <a:cs typeface="DM Sans"/>
                <a:sym typeface="DM Sans"/>
              </a:rPr>
              <a:t>, </a:t>
            </a:r>
            <a:r>
              <a:rPr b="1" i="0" lang="en-US" sz="1500" u="none" cap="none" strike="noStrike">
                <a:solidFill>
                  <a:schemeClr val="dk1"/>
                </a:solidFill>
                <a:latin typeface="DM Sans"/>
                <a:ea typeface="DM Sans"/>
                <a:cs typeface="DM Sans"/>
                <a:sym typeface="DM Sans"/>
              </a:rPr>
              <a:t>Hazard</a:t>
            </a:r>
            <a:r>
              <a:rPr b="0" i="0" lang="en-US" sz="1500" u="none" cap="none" strike="noStrike">
                <a:solidFill>
                  <a:schemeClr val="dk1"/>
                </a:solidFill>
                <a:latin typeface="DM Sans"/>
                <a:ea typeface="DM Sans"/>
                <a:cs typeface="DM Sans"/>
                <a:sym typeface="DM Sans"/>
              </a:rPr>
              <a:t>, and </a:t>
            </a:r>
            <a:r>
              <a:rPr b="1" i="0" lang="en-US" sz="1500" u="none" cap="none" strike="noStrike">
                <a:solidFill>
                  <a:schemeClr val="dk1"/>
                </a:solidFill>
                <a:latin typeface="DM Sans"/>
                <a:ea typeface="DM Sans"/>
                <a:cs typeface="DM Sans"/>
                <a:sym typeface="DM Sans"/>
              </a:rPr>
              <a:t>People</a:t>
            </a:r>
            <a:r>
              <a:rPr b="0" i="0" lang="en-US" sz="1500" u="none" cap="none" strike="noStrike">
                <a:solidFill>
                  <a:schemeClr val="dk1"/>
                </a:solidFill>
                <a:latin typeface="DM Sans"/>
                <a:ea typeface="DM Sans"/>
                <a:cs typeface="DM Sans"/>
                <a:sym typeface="DM Sans"/>
              </a:rPr>
              <a:t> involved.</a:t>
            </a:r>
            <a:endParaRPr>
              <a:solidFill>
                <a:schemeClr val="dk1"/>
              </a:solidFill>
            </a:endParaRPr>
          </a:p>
        </p:txBody>
      </p:sp>
      <p:pic>
        <p:nvPicPr>
          <p:cNvPr descr="image.png" id="108" name="Google Shape;108;p19"/>
          <p:cNvPicPr preferRelativeResize="0"/>
          <p:nvPr/>
        </p:nvPicPr>
        <p:blipFill rotWithShape="1">
          <a:blip r:embed="rId5">
            <a:alphaModFix/>
          </a:blip>
          <a:srcRect b="0" l="0" r="0" t="0"/>
          <a:stretch/>
        </p:blipFill>
        <p:spPr>
          <a:xfrm>
            <a:off x="1206401" y="1864062"/>
            <a:ext cx="457200" cy="457200"/>
          </a:xfrm>
          <a:prstGeom prst="rect">
            <a:avLst/>
          </a:prstGeom>
          <a:noFill/>
          <a:ln>
            <a:noFill/>
          </a:ln>
        </p:spPr>
      </p:pic>
      <p:sp>
        <p:nvSpPr>
          <p:cNvPr id="109" name="Google Shape;109;p19"/>
          <p:cNvSpPr/>
          <p:nvPr/>
        </p:nvSpPr>
        <p:spPr>
          <a:xfrm>
            <a:off x="7510400" y="1864050"/>
            <a:ext cx="4455300" cy="1114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title="Screenshot 2025-11-30 at 8.42.43.png"/>
          <p:cNvPicPr preferRelativeResize="0"/>
          <p:nvPr/>
        </p:nvPicPr>
        <p:blipFill rotWithShape="1">
          <a:blip r:embed="rId3">
            <a:alphaModFix/>
          </a:blip>
          <a:srcRect b="0" l="0" r="0" t="23359"/>
          <a:stretch/>
        </p:blipFill>
        <p:spPr>
          <a:xfrm>
            <a:off x="2870100" y="1141787"/>
            <a:ext cx="9190702" cy="4574425"/>
          </a:xfrm>
          <a:prstGeom prst="rect">
            <a:avLst/>
          </a:prstGeom>
          <a:noFill/>
          <a:ln>
            <a:noFill/>
          </a:ln>
        </p:spPr>
      </p:pic>
      <p:sp>
        <p:nvSpPr>
          <p:cNvPr id="115" name="Google Shape;115;p20"/>
          <p:cNvSpPr txBox="1"/>
          <p:nvPr/>
        </p:nvSpPr>
        <p:spPr>
          <a:xfrm>
            <a:off x="380018" y="2978475"/>
            <a:ext cx="2110200" cy="323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2100" u="none" cap="none" strike="noStrike">
                <a:solidFill>
                  <a:schemeClr val="dk1"/>
                </a:solidFill>
                <a:latin typeface="Merriweather"/>
                <a:ea typeface="Merriweather"/>
                <a:cs typeface="Merriweather"/>
                <a:sym typeface="Merriweather"/>
              </a:rPr>
              <a:t>3. Bio-Acoustics</a:t>
            </a:r>
            <a:endParaRPr b="1">
              <a:solidFill>
                <a:schemeClr val="dk1"/>
              </a:solidFill>
            </a:endParaRPr>
          </a:p>
        </p:txBody>
      </p:sp>
      <p:pic>
        <p:nvPicPr>
          <p:cNvPr descr="image.png" id="116" name="Google Shape;116;p20"/>
          <p:cNvPicPr preferRelativeResize="0"/>
          <p:nvPr/>
        </p:nvPicPr>
        <p:blipFill rotWithShape="1">
          <a:blip r:embed="rId4">
            <a:alphaModFix/>
          </a:blip>
          <a:srcRect b="0" l="0" r="0" t="0"/>
          <a:stretch/>
        </p:blipFill>
        <p:spPr>
          <a:xfrm>
            <a:off x="1054125" y="1711662"/>
            <a:ext cx="762000" cy="762000"/>
          </a:xfrm>
          <a:prstGeom prst="rect">
            <a:avLst/>
          </a:prstGeom>
          <a:noFill/>
          <a:ln>
            <a:noFill/>
          </a:ln>
        </p:spPr>
      </p:pic>
      <p:sp>
        <p:nvSpPr>
          <p:cNvPr id="117" name="Google Shape;117;p20"/>
          <p:cNvSpPr txBox="1"/>
          <p:nvPr/>
        </p:nvSpPr>
        <p:spPr>
          <a:xfrm>
            <a:off x="0" y="3654750"/>
            <a:ext cx="2870400" cy="13392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en-US" sz="1500" u="none" cap="none" strike="noStrike">
                <a:solidFill>
                  <a:schemeClr val="dk1"/>
                </a:solidFill>
                <a:latin typeface="DM Sans"/>
                <a:ea typeface="DM Sans"/>
                <a:cs typeface="DM Sans"/>
                <a:sym typeface="DM Sans"/>
              </a:rPr>
              <a:t>A safety layer that ignores words entirely, analyzing </a:t>
            </a:r>
            <a:r>
              <a:rPr b="1" i="0" lang="en-US" sz="1500" u="none" cap="none" strike="noStrike">
                <a:solidFill>
                  <a:schemeClr val="dk1"/>
                </a:solidFill>
                <a:latin typeface="DM Sans"/>
                <a:ea typeface="DM Sans"/>
                <a:cs typeface="DM Sans"/>
                <a:sym typeface="DM Sans"/>
              </a:rPr>
              <a:t>Pitch</a:t>
            </a:r>
            <a:r>
              <a:rPr b="0" i="0" lang="en-US" sz="1500" u="none" cap="none" strike="noStrike">
                <a:solidFill>
                  <a:schemeClr val="dk1"/>
                </a:solidFill>
                <a:latin typeface="DM Sans"/>
                <a:ea typeface="DM Sans"/>
                <a:cs typeface="DM Sans"/>
                <a:sym typeface="DM Sans"/>
              </a:rPr>
              <a:t> and </a:t>
            </a:r>
            <a:r>
              <a:rPr b="1" i="0" lang="en-US" sz="1500" u="none" cap="none" strike="noStrike">
                <a:solidFill>
                  <a:schemeClr val="dk1"/>
                </a:solidFill>
                <a:latin typeface="DM Sans"/>
                <a:ea typeface="DM Sans"/>
                <a:cs typeface="DM Sans"/>
                <a:sym typeface="DM Sans"/>
              </a:rPr>
              <a:t>Volume</a:t>
            </a:r>
            <a:r>
              <a:rPr b="0" i="0" lang="en-US" sz="1500" u="none" cap="none" strike="noStrike">
                <a:solidFill>
                  <a:schemeClr val="dk1"/>
                </a:solidFill>
                <a:latin typeface="DM Sans"/>
                <a:ea typeface="DM Sans"/>
                <a:cs typeface="DM Sans"/>
                <a:sym typeface="DM Sans"/>
              </a:rPr>
              <a:t> to detect sheer human panic.</a:t>
            </a:r>
            <a:endParaRPr>
              <a:solidFill>
                <a:schemeClr val="dk1"/>
              </a:solidFill>
            </a:endParaRPr>
          </a:p>
        </p:txBody>
      </p:sp>
      <p:pic>
        <p:nvPicPr>
          <p:cNvPr descr="image.png" id="118" name="Google Shape;118;p20"/>
          <p:cNvPicPr preferRelativeResize="0"/>
          <p:nvPr/>
        </p:nvPicPr>
        <p:blipFill rotWithShape="1">
          <a:blip r:embed="rId5">
            <a:alphaModFix/>
          </a:blip>
          <a:srcRect b="0" l="0" r="0" t="0"/>
          <a:stretch/>
        </p:blipFill>
        <p:spPr>
          <a:xfrm>
            <a:off x="1149400" y="1864050"/>
            <a:ext cx="571500" cy="457200"/>
          </a:xfrm>
          <a:prstGeom prst="rect">
            <a:avLst/>
          </a:prstGeom>
          <a:noFill/>
          <a:ln>
            <a:noFill/>
          </a:ln>
        </p:spPr>
      </p:pic>
      <p:sp>
        <p:nvSpPr>
          <p:cNvPr id="119" name="Google Shape;119;p20"/>
          <p:cNvSpPr/>
          <p:nvPr/>
        </p:nvSpPr>
        <p:spPr>
          <a:xfrm>
            <a:off x="9812000" y="2978475"/>
            <a:ext cx="2248800" cy="2220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nvSpPr>
        <p:spPr>
          <a:xfrm>
            <a:off x="857250" y="3428107"/>
            <a:ext cx="10858500" cy="484800"/>
          </a:xfrm>
          <a:prstGeom prst="rect">
            <a:avLst/>
          </a:prstGeom>
          <a:noFill/>
          <a:ln>
            <a:noFill/>
          </a:ln>
        </p:spPr>
        <p:txBody>
          <a:bodyPr anchorCtr="0" anchor="t" bIns="0" lIns="0" spcFirstLastPara="1" rIns="0" wrap="square" tIns="0">
            <a:spAutoFit/>
          </a:bodyPr>
          <a:lstStyle/>
          <a:p>
            <a:pPr indent="0" lvl="0" marL="0" marR="0" rtl="0" algn="l">
              <a:lnSpc>
                <a:spcPct val="139968"/>
              </a:lnSpc>
              <a:spcBef>
                <a:spcPts val="0"/>
              </a:spcBef>
              <a:spcAft>
                <a:spcPts val="0"/>
              </a:spcAft>
              <a:buNone/>
            </a:pPr>
            <a:r>
              <a:rPr b="1" i="0" lang="en-US" sz="3150" u="none" cap="none" strike="noStrike">
                <a:solidFill>
                  <a:schemeClr val="dk1"/>
                </a:solidFill>
                <a:latin typeface="Merriweather"/>
                <a:ea typeface="Merriweather"/>
                <a:cs typeface="Merriweather"/>
                <a:sym typeface="Merriweather"/>
              </a:rPr>
              <a:t>"Low AI confidence is not a bug. It is a signal."</a:t>
            </a:r>
            <a:endParaRPr b="1">
              <a:solidFill>
                <a:schemeClr val="dk1"/>
              </a:solidFill>
            </a:endParaRPr>
          </a:p>
        </p:txBody>
      </p:sp>
      <p:sp>
        <p:nvSpPr>
          <p:cNvPr id="125" name="Google Shape;125;p21"/>
          <p:cNvSpPr/>
          <p:nvPr/>
        </p:nvSpPr>
        <p:spPr>
          <a:xfrm>
            <a:off x="476250" y="3428107"/>
            <a:ext cx="47700" cy="560100"/>
          </a:xfrm>
          <a:prstGeom prst="rect">
            <a:avLst/>
          </a:prstGeom>
          <a:solidFill>
            <a:srgbClr val="F973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26" name="Google Shape;126;p21"/>
          <p:cNvSpPr txBox="1"/>
          <p:nvPr/>
        </p:nvSpPr>
        <p:spPr>
          <a:xfrm>
            <a:off x="476250" y="4273897"/>
            <a:ext cx="11239500" cy="277200"/>
          </a:xfrm>
          <a:prstGeom prst="rect">
            <a:avLst/>
          </a:prstGeom>
          <a:noFill/>
          <a:ln>
            <a:noFill/>
          </a:ln>
        </p:spPr>
        <p:txBody>
          <a:bodyPr anchorCtr="0" anchor="t" bIns="0" lIns="0" spcFirstLastPara="1" rIns="0" wrap="square" tIns="0">
            <a:spAutoFit/>
          </a:bodyPr>
          <a:lstStyle/>
          <a:p>
            <a:pPr indent="0" lvl="0" marL="0" marR="0" rtl="0" algn="l">
              <a:lnSpc>
                <a:spcPct val="159944"/>
              </a:lnSpc>
              <a:spcBef>
                <a:spcPts val="0"/>
              </a:spcBef>
              <a:spcAft>
                <a:spcPts val="0"/>
              </a:spcAft>
              <a:buNone/>
            </a:pPr>
            <a:r>
              <a:rPr b="1" i="0" lang="en-US" sz="1800" u="none" cap="none" strike="noStrike">
                <a:solidFill>
                  <a:schemeClr val="dk1"/>
                </a:solidFill>
                <a:latin typeface="DM Sans"/>
                <a:ea typeface="DM Sans"/>
                <a:cs typeface="DM Sans"/>
                <a:sym typeface="DM Sans"/>
              </a:rPr>
              <a:t>If the AI is confused, </a:t>
            </a:r>
            <a:r>
              <a:rPr b="1" i="0" lang="en-US" sz="1800" u="none" cap="none" strike="noStrike">
                <a:solidFill>
                  <a:schemeClr val="dk1"/>
                </a:solidFill>
                <a:latin typeface="DM Sans"/>
                <a:ea typeface="DM Sans"/>
                <a:cs typeface="DM Sans"/>
                <a:sym typeface="DM Sans"/>
              </a:rPr>
              <a:t>AND</a:t>
            </a:r>
            <a:r>
              <a:rPr b="1" i="0" lang="en-US" sz="1800" u="none" cap="none" strike="noStrike">
                <a:solidFill>
                  <a:schemeClr val="dk1"/>
                </a:solidFill>
                <a:latin typeface="DM Sans"/>
                <a:ea typeface="DM Sans"/>
                <a:cs typeface="DM Sans"/>
                <a:sym typeface="DM Sans"/>
              </a:rPr>
              <a:t> the caller sounds panicked, that</a:t>
            </a:r>
            <a:r>
              <a:rPr b="1" lang="en-US" sz="1800">
                <a:solidFill>
                  <a:schemeClr val="dk1"/>
                </a:solidFill>
                <a:latin typeface="DM Sans"/>
                <a:ea typeface="DM Sans"/>
                <a:cs typeface="DM Sans"/>
                <a:sym typeface="DM Sans"/>
              </a:rPr>
              <a:t>’</a:t>
            </a:r>
            <a:r>
              <a:rPr b="1" i="0" lang="en-US" sz="1800" u="none" cap="none" strike="noStrike">
                <a:solidFill>
                  <a:schemeClr val="dk1"/>
                </a:solidFill>
                <a:latin typeface="DM Sans"/>
                <a:ea typeface="DM Sans"/>
                <a:cs typeface="DM Sans"/>
                <a:sym typeface="DM Sans"/>
              </a:rPr>
              <a:t>s</a:t>
            </a:r>
            <a:r>
              <a:rPr b="1" i="0" lang="en-US" sz="1800" u="none" cap="none" strike="noStrike">
                <a:solidFill>
                  <a:schemeClr val="dk1"/>
                </a:solidFill>
                <a:latin typeface="DM Sans"/>
                <a:ea typeface="DM Sans"/>
                <a:cs typeface="DM Sans"/>
                <a:sym typeface="DM Sans"/>
              </a:rPr>
              <a:t> a </a:t>
            </a:r>
            <a:r>
              <a:rPr b="1" i="0" lang="en-US" sz="1800" u="none" cap="none" strike="noStrike">
                <a:solidFill>
                  <a:srgbClr val="F97316"/>
                </a:solidFill>
                <a:latin typeface="DM Sans"/>
                <a:ea typeface="DM Sans"/>
                <a:cs typeface="DM Sans"/>
                <a:sym typeface="DM Sans"/>
              </a:rPr>
              <a:t>high-priority emergency</a:t>
            </a:r>
            <a:r>
              <a:rPr b="1" i="0" lang="en-US" sz="1800" u="none" cap="none" strike="noStrike">
                <a:solidFill>
                  <a:schemeClr val="dk1"/>
                </a:solidFill>
                <a:latin typeface="DM Sans"/>
                <a:ea typeface="DM Sans"/>
                <a:cs typeface="DM Sans"/>
                <a:sym typeface="DM Sans"/>
              </a:rPr>
              <a:t>.</a:t>
            </a:r>
            <a:endParaRPr b="1">
              <a:solidFill>
                <a:schemeClr val="dk1"/>
              </a:solidFill>
            </a:endParaRPr>
          </a:p>
        </p:txBody>
      </p:sp>
      <p:sp>
        <p:nvSpPr>
          <p:cNvPr id="127" name="Google Shape;127;p21"/>
          <p:cNvSpPr txBox="1"/>
          <p:nvPr/>
        </p:nvSpPr>
        <p:spPr>
          <a:xfrm>
            <a:off x="476250" y="476250"/>
            <a:ext cx="11715900" cy="55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3600" u="none" cap="none" strike="noStrike">
                <a:solidFill>
                  <a:srgbClr val="F97316"/>
                </a:solidFill>
                <a:latin typeface="Merriweather"/>
                <a:ea typeface="Merriweather"/>
                <a:cs typeface="Merriweather"/>
                <a:sym typeface="Merriweather"/>
              </a:rPr>
              <a:t>The Core Insight</a:t>
            </a:r>
            <a:endParaRPr/>
          </a:p>
        </p:txBody>
      </p:sp>
      <p:sp>
        <p:nvSpPr>
          <p:cNvPr id="128" name="Google Shape;128;p21"/>
          <p:cNvSpPr/>
          <p:nvPr/>
        </p:nvSpPr>
        <p:spPr>
          <a:xfrm>
            <a:off x="476250" y="1238250"/>
            <a:ext cx="11239500" cy="9600"/>
          </a:xfrm>
          <a:prstGeom prst="rect">
            <a:avLst/>
          </a:prstGeom>
          <a:solidFill>
            <a:srgbClr val="F8FA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p:nvPr/>
        </p:nvSpPr>
        <p:spPr>
          <a:xfrm>
            <a:off x="6101838" y="4112699"/>
            <a:ext cx="3395700" cy="23799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4" name="Google Shape;134;p22"/>
          <p:cNvSpPr txBox="1"/>
          <p:nvPr>
            <p:ph type="title"/>
          </p:nvPr>
        </p:nvSpPr>
        <p:spPr>
          <a:xfrm>
            <a:off x="415600" y="288567"/>
            <a:ext cx="11360700" cy="7635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US"/>
              <a:t>Inclusion, Impact, and Feasibility</a:t>
            </a:r>
            <a:endParaRPr/>
          </a:p>
        </p:txBody>
      </p:sp>
      <p:sp>
        <p:nvSpPr>
          <p:cNvPr id="135" name="Google Shape;135;p22"/>
          <p:cNvSpPr/>
          <p:nvPr/>
        </p:nvSpPr>
        <p:spPr>
          <a:xfrm>
            <a:off x="2598375" y="1335225"/>
            <a:ext cx="3154200" cy="24405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6" name="Google Shape;136;p22"/>
          <p:cNvSpPr txBox="1"/>
          <p:nvPr/>
        </p:nvSpPr>
        <p:spPr>
          <a:xfrm>
            <a:off x="2777263" y="1430625"/>
            <a:ext cx="2796600" cy="6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accent3"/>
                </a:solidFill>
                <a:latin typeface="Proxima Nova"/>
                <a:ea typeface="Proxima Nova"/>
                <a:cs typeface="Proxima Nova"/>
                <a:sym typeface="Proxima Nova"/>
              </a:rPr>
              <a:t>EMERGENCY VERSATILITY</a:t>
            </a:r>
            <a:endParaRPr b="1" sz="2000">
              <a:solidFill>
                <a:schemeClr val="accent3"/>
              </a:solidFill>
              <a:latin typeface="Proxima Nova"/>
              <a:ea typeface="Proxima Nova"/>
              <a:cs typeface="Proxima Nova"/>
              <a:sym typeface="Proxima Nova"/>
            </a:endParaRPr>
          </a:p>
        </p:txBody>
      </p:sp>
      <p:pic>
        <p:nvPicPr>
          <p:cNvPr descr="can you make the backgroun white like the rest of the slides?" id="137" name="Google Shape;137;p22"/>
          <p:cNvPicPr preferRelativeResize="0"/>
          <p:nvPr/>
        </p:nvPicPr>
        <p:blipFill rotWithShape="1">
          <a:blip r:embed="rId3">
            <a:alphaModFix/>
          </a:blip>
          <a:srcRect b="35855" l="9662" r="71165" t="35450"/>
          <a:stretch/>
        </p:blipFill>
        <p:spPr>
          <a:xfrm>
            <a:off x="3206536" y="2063013"/>
            <a:ext cx="1938065" cy="1614600"/>
          </a:xfrm>
          <a:prstGeom prst="rect">
            <a:avLst/>
          </a:prstGeom>
          <a:noFill/>
          <a:ln>
            <a:noFill/>
          </a:ln>
        </p:spPr>
      </p:pic>
      <p:sp>
        <p:nvSpPr>
          <p:cNvPr id="138" name="Google Shape;138;p22"/>
          <p:cNvSpPr/>
          <p:nvPr/>
        </p:nvSpPr>
        <p:spPr>
          <a:xfrm>
            <a:off x="2598450" y="4112700"/>
            <a:ext cx="3154200" cy="24405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9" name="Google Shape;139;p22"/>
          <p:cNvSpPr txBox="1"/>
          <p:nvPr/>
        </p:nvSpPr>
        <p:spPr>
          <a:xfrm>
            <a:off x="2724113" y="4112700"/>
            <a:ext cx="2796600" cy="7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accent3"/>
                </a:solidFill>
                <a:latin typeface="Proxima Nova"/>
                <a:ea typeface="Proxima Nova"/>
                <a:cs typeface="Proxima Nova"/>
                <a:sym typeface="Proxima Nova"/>
              </a:rPr>
              <a:t>LOCAL</a:t>
            </a:r>
            <a:r>
              <a:rPr b="1" lang="en-US" sz="2000">
                <a:solidFill>
                  <a:schemeClr val="accent3"/>
                </a:solidFill>
                <a:latin typeface="Proxima Nova"/>
                <a:ea typeface="Proxima Nova"/>
                <a:cs typeface="Proxima Nova"/>
                <a:sym typeface="Proxima Nova"/>
              </a:rPr>
              <a:t> RESILIENCE</a:t>
            </a:r>
            <a:endParaRPr b="1" sz="2000">
              <a:solidFill>
                <a:schemeClr val="accent3"/>
              </a:solidFill>
              <a:latin typeface="Proxima Nova"/>
              <a:ea typeface="Proxima Nova"/>
              <a:cs typeface="Proxima Nova"/>
              <a:sym typeface="Proxima Nova"/>
            </a:endParaRPr>
          </a:p>
        </p:txBody>
      </p:sp>
      <p:pic>
        <p:nvPicPr>
          <p:cNvPr descr="can you make the backgroun white like the rest of the slides?" id="140" name="Google Shape;140;p22"/>
          <p:cNvPicPr preferRelativeResize="0"/>
          <p:nvPr/>
        </p:nvPicPr>
        <p:blipFill rotWithShape="1">
          <a:blip r:embed="rId3">
            <a:alphaModFix/>
          </a:blip>
          <a:srcRect b="38298" l="38540" r="37711" t="35038"/>
          <a:stretch/>
        </p:blipFill>
        <p:spPr>
          <a:xfrm>
            <a:off x="2777250" y="4699388"/>
            <a:ext cx="2796600" cy="1747775"/>
          </a:xfrm>
          <a:prstGeom prst="rect">
            <a:avLst/>
          </a:prstGeom>
          <a:noFill/>
          <a:ln>
            <a:noFill/>
          </a:ln>
        </p:spPr>
      </p:pic>
      <p:sp>
        <p:nvSpPr>
          <p:cNvPr id="141" name="Google Shape;141;p22"/>
          <p:cNvSpPr/>
          <p:nvPr/>
        </p:nvSpPr>
        <p:spPr>
          <a:xfrm>
            <a:off x="6197813" y="1335224"/>
            <a:ext cx="3395700" cy="24405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42" name="Google Shape;142;p22"/>
          <p:cNvSpPr txBox="1"/>
          <p:nvPr/>
        </p:nvSpPr>
        <p:spPr>
          <a:xfrm>
            <a:off x="6449538" y="1335225"/>
            <a:ext cx="2796600" cy="6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accent3"/>
                </a:solidFill>
                <a:latin typeface="Proxima Nova"/>
                <a:ea typeface="Proxima Nova"/>
                <a:cs typeface="Proxima Nova"/>
                <a:sym typeface="Proxima Nova"/>
              </a:rPr>
              <a:t>Supporting Established Protocols</a:t>
            </a:r>
            <a:endParaRPr b="1" sz="2000">
              <a:solidFill>
                <a:schemeClr val="accent3"/>
              </a:solidFill>
              <a:latin typeface="Proxima Nova"/>
              <a:ea typeface="Proxima Nova"/>
              <a:cs typeface="Proxima Nova"/>
              <a:sym typeface="Proxima Nova"/>
            </a:endParaRPr>
          </a:p>
        </p:txBody>
      </p:sp>
      <p:pic>
        <p:nvPicPr>
          <p:cNvPr descr="can you make the backgroun white like the rest of the slides?" id="143" name="Google Shape;143;p22"/>
          <p:cNvPicPr preferRelativeResize="0"/>
          <p:nvPr/>
        </p:nvPicPr>
        <p:blipFill rotWithShape="1">
          <a:blip r:embed="rId3">
            <a:alphaModFix/>
          </a:blip>
          <a:srcRect b="37532" l="67305" r="5908" t="37835"/>
          <a:stretch/>
        </p:blipFill>
        <p:spPr>
          <a:xfrm>
            <a:off x="6222525" y="4745088"/>
            <a:ext cx="3154324" cy="1614625"/>
          </a:xfrm>
          <a:prstGeom prst="rect">
            <a:avLst/>
          </a:prstGeom>
          <a:noFill/>
          <a:ln>
            <a:noFill/>
          </a:ln>
        </p:spPr>
      </p:pic>
      <p:sp>
        <p:nvSpPr>
          <p:cNvPr id="144" name="Google Shape;144;p22"/>
          <p:cNvSpPr txBox="1"/>
          <p:nvPr/>
        </p:nvSpPr>
        <p:spPr>
          <a:xfrm>
            <a:off x="6294113" y="4138725"/>
            <a:ext cx="2796600" cy="63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accent3"/>
                </a:solidFill>
                <a:latin typeface="Proxima Nova"/>
                <a:ea typeface="Proxima Nova"/>
                <a:cs typeface="Proxima Nova"/>
                <a:sym typeface="Proxima Nova"/>
              </a:rPr>
              <a:t>Linguistic Inclusion</a:t>
            </a:r>
            <a:endParaRPr b="1" sz="2000">
              <a:solidFill>
                <a:schemeClr val="accent3"/>
              </a:solidFill>
              <a:latin typeface="Proxima Nova"/>
              <a:ea typeface="Proxima Nova"/>
              <a:cs typeface="Proxima Nova"/>
              <a:sym typeface="Proxima Nova"/>
            </a:endParaRPr>
          </a:p>
        </p:txBody>
      </p:sp>
      <p:pic>
        <p:nvPicPr>
          <p:cNvPr descr="add another card about &quot;Supporting Established Protocols&quot;&#10;&#10;Jamaica MOH uses ESI (routine) and START (mass casualty)&#10;TRIDENT doesn't replace these—it helps dispatchers apply them faster" id="145" name="Google Shape;145;p22"/>
          <p:cNvPicPr preferRelativeResize="0"/>
          <p:nvPr/>
        </p:nvPicPr>
        <p:blipFill rotWithShape="1">
          <a:blip r:embed="rId4">
            <a:alphaModFix/>
          </a:blip>
          <a:srcRect b="36738" l="71625" r="9374" t="37508"/>
          <a:stretch/>
        </p:blipFill>
        <p:spPr>
          <a:xfrm>
            <a:off x="6737463" y="1996439"/>
            <a:ext cx="2316424" cy="1747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